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88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D83-4B9A-B7A6-3FDC6C80D5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D83-4B9A-B7A6-3FDC6C80D5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D83-4B9A-B7A6-3FDC6C80D5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D83-4B9A-B7A6-3FDC6C80D5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D83-4B9A-B7A6-3FDC6C80D5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СОБСТВЕННИКОВ'!$C$2:$C$6</c:f>
              <c:strCache>
                <c:ptCount val="5"/>
                <c:pt idx="0">
                  <c:v>Собственник 1</c:v>
                </c:pt>
                <c:pt idx="1">
                  <c:v>Собственник 2</c:v>
                </c:pt>
                <c:pt idx="2">
                  <c:v>Собственник 3</c:v>
                </c:pt>
                <c:pt idx="3">
                  <c:v>Собственник 4</c:v>
                </c:pt>
                <c:pt idx="4">
                  <c:v>Собственник …</c:v>
                </c:pt>
              </c:strCache>
            </c:strRef>
          </c:cat>
          <c:val>
            <c:numRef>
              <c:f>'СТРУКТУРА СОБСТВЕННИКОВ'!$D$2:$D$6</c:f>
              <c:numCache>
                <c:formatCode>0%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83-4B9A-B7A6-3FDC6C80D5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85575177866343"/>
          <c:y val="0.13300800435378993"/>
          <c:w val="0.27538004952468542"/>
          <c:h val="0.74575804479971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1018E-8955-4DC2-B0B3-287423ACA3A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BE728-19A9-49FA-BCFB-2D27C687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82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B1D2C-E042-4623-B173-AC8D1826AFEE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3305D-53ED-469D-9F74-E868D12C4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8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D5C9-2BB3-47DE-8F71-E00B72348BBF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5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0A8-48BE-45F1-9F46-352E4F67E162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9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DECA-907F-4B1D-985C-E6E064402D97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7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D5C9-2BB3-47DE-8F71-E00B72348BBF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14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57A7-6B9D-42A0-A0AE-9EE6639C2EFD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1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E44-439A-4D39-8DF0-6A87D8584415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40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F0F1-B713-4FF2-8534-E91EC92D64DA}" type="datetime1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82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9CDF-9F9F-4613-A6F4-5F2539EE3154}" type="datetime1">
              <a:rPr lang="ru-RU" smtClean="0"/>
              <a:t>24.11.2021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9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AA9D-2CA6-4A83-8DE1-EB752BDCBEC6}" type="datetime1">
              <a:rPr lang="ru-RU" smtClean="0"/>
              <a:t>24.11.2021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96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C7EB-8531-4436-B861-932D5AF06E66}" type="datetime1">
              <a:rPr lang="ru-RU" smtClean="0"/>
              <a:t>24.11.2021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9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FE18-8B84-4137-A111-A737D554E8F9}" type="datetime1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57A7-6B9D-42A0-A0AE-9EE6639C2EFD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0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2480-F973-48F4-B09A-4E53D735FD11}" type="datetime1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35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0A8-48BE-45F1-9F46-352E4F67E162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97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DECA-907F-4B1D-985C-E6E064402D97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E44-439A-4D39-8DF0-6A87D8584415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0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F0F1-B713-4FF2-8534-E91EC92D64DA}" type="datetime1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0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9CDF-9F9F-4613-A6F4-5F2539EE3154}" type="datetime1">
              <a:rPr lang="ru-RU" smtClean="0"/>
              <a:t>24.11.2021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6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AA9D-2CA6-4A83-8DE1-EB752BDCBEC6}" type="datetime1">
              <a:rPr lang="ru-RU" smtClean="0"/>
              <a:t>24.11.2021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6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C7EB-8531-4436-B861-932D5AF06E66}" type="datetime1">
              <a:rPr lang="ru-RU" smtClean="0"/>
              <a:t>24.11.2021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31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FE18-8B84-4137-A111-A737D554E8F9}" type="datetime1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6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2480-F973-48F4-B09A-4E53D735FD11}" type="datetime1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360487-D770-4F46-ACAA-DDF9419E98E0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3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360487-D770-4F46-ACAA-DDF9419E98E0}" type="datetime1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4419-94EB-4A96-B13F-E8DE85778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9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&#1055;&#1056;&#1054;&#1043;&#1053;&#1054;&#1047;%20&#1042;&#1067;&#1056;&#1059;&#1063;&#1050;&#1048;%20&#1055;&#1054;%20&#1055;&#1056;&#1054;&#1045;&#1050;&#1058;&#1059;!%5b&#1058;&#1040;&#1041;&#1051;&#1048;&#1062;&#1067;%20&#1044;&#1051;&#1071;%20&#1055;&#1056;&#1045;&#1047;&#1045;&#1053;&#1058;&#1040;&#1062;&#1048;&#1048;.xlsx%5d&#1055;&#1056;&#1054;&#1043;&#1053;&#1054;&#1047;%20&#1042;&#1067;&#1056;&#1059;&#1063;&#1050;&#1048;%20&#1055;&#1054;%20&#1055;&#1056;&#1054;&#1045;&#1050;&#1058;&#1059;%20&#1044;&#1080;&#1072;&#1075;&#1088;&#1072;&#1084;&#1084;&#1072;%201" TargetMode="Externa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.png"/><Relationship Id="rId5" Type="http://schemas.openxmlformats.org/officeDocument/2006/relationships/image" Target="../media/image7.emf"/><Relationship Id="rId4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&#1062;&#1045;&#1051;&#1045;&#1042;&#1067;&#1045;%20&#1055;&#1054;&#1050;&#1040;&#1047;&#1040;&#1058;&#1045;&#1051;&#1048;!R1C1:R6C1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SWOT-&#1040;&#1053;&#1040;&#1051;&#1048;&#1047;!R1C1:R16C2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&#1060;&#1048;&#1053;%20&#1057;&#1054;&#1057;&#1058;&#1054;&#1071;&#1053;&#1048;&#1045;%20&#1054;&#1056;&#1043;&#1040;&#1053;&#1048;&#1047;&#1040;&#1062;&#1048;&#1048;!R1C1:R8C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YS\Desktop\&#1055;&#1088;&#1077;&#1079;&#1077;&#1085;&#1090;&#1072;&#1094;&#1080;&#1080;%20&#1060;&#1056;&#1055;\&#1058;&#1040;&#1041;&#1051;&#1048;&#1062;&#1067;%20&#1044;&#1051;&#1071;%20&#1055;&#1056;&#1045;&#1047;&#1045;&#1053;&#1058;&#1040;&#1062;&#1048;&#1048;.xlsx!&#1057;&#1052;&#1045;&#1058;&#1040;%20&#1055;&#1056;&#1054;&#1045;&#1050;&#1058;&#1040;!R1C1:R3C4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085975" y="504825"/>
            <a:ext cx="2370616" cy="18380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логотип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99041" y="866642"/>
            <a:ext cx="65037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ОПФ (сокращенно) Название Компании </a:t>
            </a:r>
          </a:p>
          <a:p>
            <a:pPr algn="ctr"/>
            <a:r>
              <a:rPr lang="ru-RU" sz="2800" b="1" dirty="0" smtClean="0"/>
              <a:t>(Полностью)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5398" y="3167390"/>
            <a:ext cx="6096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НАЗВАНИЕ ПРОЕКТА </a:t>
            </a:r>
            <a:r>
              <a:rPr lang="en-US" sz="2800" b="1" dirty="0" smtClean="0"/>
              <a:t>(</a:t>
            </a:r>
            <a:r>
              <a:rPr lang="ru-RU" sz="2800" b="1" dirty="0" smtClean="0"/>
              <a:t>как в Резюме)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87319" y="6217920"/>
            <a:ext cx="10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818226" y="-8051"/>
            <a:ext cx="0" cy="6858000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61771" y="-8051"/>
            <a:ext cx="0" cy="685800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58" y="86352"/>
            <a:ext cx="780290" cy="7802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471" y="989752"/>
            <a:ext cx="163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ФОНД РАЗВИТИЯ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ПРОМЫШЛЕННОСТИ САНКТ-ПЕТЕРБУРГА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10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7188" y="45720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/>
              <a:t>ОЖИДАЕМЫЕ ФИНАНСОВЫЕ ПОКАЗАТЕЛИ ПО ПРОЕКТУ</a:t>
            </a:r>
            <a:endParaRPr lang="ru-RU" sz="28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48109" y="2945129"/>
            <a:ext cx="10018713" cy="50157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b="1" dirty="0" smtClean="0"/>
              <a:t>ПРОГНОЗ ВЫРУЧКИ ПО ПРОЕКТУ</a:t>
            </a:r>
            <a:endParaRPr lang="ru-RU" sz="2700" b="1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670168"/>
              </p:ext>
            </p:extLst>
          </p:nvPr>
        </p:nvGraphicFramePr>
        <p:xfrm>
          <a:off x="1787525" y="3529013"/>
          <a:ext cx="9056688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Лист" r:id="rId3" imgW="4617797" imgH="2636543" progId="Excel.Sheet.12">
                  <p:link updateAutomatic="1"/>
                </p:oleObj>
              </mc:Choice>
              <mc:Fallback>
                <p:oleObj name="Лист" r:id="rId3" imgW="4617797" imgH="263654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525" y="3529013"/>
                        <a:ext cx="9056688" cy="2576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9" name="5-конечная звезда 18"/>
          <p:cNvSpPr/>
          <p:nvPr/>
        </p:nvSpPr>
        <p:spPr>
          <a:xfrm>
            <a:off x="11237144" y="5914390"/>
            <a:ext cx="794671" cy="63881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96650"/>
              </p:ext>
            </p:extLst>
          </p:nvPr>
        </p:nvGraphicFramePr>
        <p:xfrm>
          <a:off x="1527175" y="619125"/>
          <a:ext cx="9709969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Лист" r:id="rId6" imgW="7802982" imgH="1836306" progId="Excel.Sheet.12">
                  <p:embed/>
                </p:oleObj>
              </mc:Choice>
              <mc:Fallback>
                <p:oleObj name="Лист" r:id="rId6" imgW="7802982" imgH="18363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7175" y="619125"/>
                        <a:ext cx="9709969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87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11</a:t>
            </a:fld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7188" y="45720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b="1" dirty="0" smtClean="0"/>
              <a:t>ПЛАНИРУЕМЫЕ ЦЕЛЕВЫЕ ПОКАЗАТЕЛИ ПО ПРОЕКТУ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378006"/>
              </p:ext>
            </p:extLst>
          </p:nvPr>
        </p:nvGraphicFramePr>
        <p:xfrm>
          <a:off x="1643063" y="947738"/>
          <a:ext cx="9655175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Лист" r:id="rId4" imgW="8206855" imgH="4252062" progId="Excel.Sheet.12">
                  <p:link updateAutomatic="1"/>
                </p:oleObj>
              </mc:Choice>
              <mc:Fallback>
                <p:oleObj name="Лист" r:id="rId4" imgW="8206855" imgH="425206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63" y="947738"/>
                        <a:ext cx="9655175" cy="473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53057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12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70995" y="45720"/>
            <a:ext cx="6899725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/>
              <a:t>SWOT-</a:t>
            </a:r>
            <a:r>
              <a:rPr lang="ru-RU" sz="3600" b="1" dirty="0" smtClean="0"/>
              <a:t>АНАЛИЗ ПРОЕКТА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009384"/>
              </p:ext>
            </p:extLst>
          </p:nvPr>
        </p:nvGraphicFramePr>
        <p:xfrm>
          <a:off x="1866900" y="647700"/>
          <a:ext cx="8477250" cy="526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Лист" r:id="rId3" imgW="3756570" imgH="2933791" progId="Excel.Sheet.12">
                  <p:link updateAutomatic="1"/>
                </p:oleObj>
              </mc:Choice>
              <mc:Fallback>
                <p:oleObj name="Лист" r:id="rId3" imgW="3756570" imgH="293379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6900" y="647700"/>
                        <a:ext cx="8477250" cy="5266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8549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2" y="213997"/>
            <a:ext cx="10018713" cy="640080"/>
          </a:xfrm>
        </p:spPr>
        <p:txBody>
          <a:bodyPr>
            <a:normAutofit/>
          </a:bodyPr>
          <a:lstStyle/>
          <a:p>
            <a:pPr algn="l"/>
            <a:r>
              <a:rPr lang="ru-RU" sz="3500" b="1" dirty="0" smtClean="0"/>
              <a:t>О КОМПАНИИ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1" y="854077"/>
            <a:ext cx="10018713" cy="23622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Название компании</a:t>
            </a:r>
          </a:p>
          <a:p>
            <a:pPr marL="0" indent="0">
              <a:buNone/>
            </a:pPr>
            <a:r>
              <a:rPr lang="ru-RU" dirty="0"/>
              <a:t>Дата основания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Краткая </a:t>
            </a:r>
            <a:r>
              <a:rPr lang="ru-RU" dirty="0"/>
              <a:t>информация о текущем </a:t>
            </a:r>
            <a:r>
              <a:rPr lang="ru-RU" dirty="0" smtClean="0"/>
              <a:t>состоянии</a:t>
            </a:r>
          </a:p>
          <a:p>
            <a:pPr marL="0" indent="0">
              <a:buNone/>
            </a:pPr>
            <a:r>
              <a:rPr lang="ru-RU" dirty="0" smtClean="0"/>
              <a:t>Количество </a:t>
            </a:r>
            <a:r>
              <a:rPr lang="ru-RU" dirty="0"/>
              <a:t>видов выпускаемой </a:t>
            </a:r>
            <a:r>
              <a:rPr lang="ru-RU" dirty="0" smtClean="0"/>
              <a:t>продукции</a:t>
            </a:r>
          </a:p>
          <a:p>
            <a:pPr marL="0" indent="0">
              <a:buNone/>
            </a:pPr>
            <a:r>
              <a:rPr lang="ru-RU" dirty="0" smtClean="0"/>
              <a:t>Численность работников</a:t>
            </a:r>
          </a:p>
          <a:p>
            <a:pPr marL="0" indent="0">
              <a:buNone/>
            </a:pPr>
            <a:r>
              <a:rPr lang="ru-RU" dirty="0" smtClean="0"/>
              <a:t>Достижения </a:t>
            </a:r>
            <a:r>
              <a:rPr lang="ru-RU" dirty="0"/>
              <a:t>и основные вехи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2</a:t>
            </a:fld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0600" y="3399157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/>
              <a:t>НАШИ ПОТРЕБИТЕЛИ</a:t>
            </a:r>
            <a:endParaRPr lang="ru-RU" sz="36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0600" y="4222117"/>
            <a:ext cx="10018713" cy="169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 smtClean="0"/>
              <a:t>Текущие потребители списком (можно добавить логотипы)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25" name="5-конечная звезда 24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473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90600" y="152401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/>
              <a:t>СТРУКТУРА СОБСТВЕННИКОВ (%)</a:t>
            </a:r>
            <a:endParaRPr lang="ru-RU" sz="3600" b="1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282059"/>
              </p:ext>
            </p:extLst>
          </p:nvPr>
        </p:nvGraphicFramePr>
        <p:xfrm>
          <a:off x="1936776" y="732792"/>
          <a:ext cx="8801393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990600" y="3648713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/>
              <a:t>КОНЕЧНЫЕ БЕНЕФИЦИАРЫ</a:t>
            </a:r>
            <a:endParaRPr lang="ru-RU" sz="3600" b="1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990600" y="4411981"/>
            <a:ext cx="10018713" cy="1021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 smtClean="0"/>
              <a:t>Только физические лица – конечные бенефициары.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3</a:t>
            </a:fld>
            <a:endParaRPr lang="ru-RU" sz="1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22" name="5-конечная звезда 21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213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18430" y="197363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/>
              <a:t>ОСНОВНЫЕ ПОКАЗАТЕЛИ ЗАЙМА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13442" y="1294643"/>
            <a:ext cx="238879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СУММА ЗАЙМА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… МЛН. РУБ.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5562" y="1294643"/>
            <a:ext cx="209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СРОК ЗАЙМА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… ЛЕТ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8430" y="3199643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/>
              <a:t>ОБЕСПЕЧЕНИЕ ЗАЙМА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82039" y="4251203"/>
            <a:ext cx="32574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ВИД ОБЕСПЕЧЕНИЯ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9960" y="4251203"/>
            <a:ext cx="348281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СУММА ОБЕСПЕЧЕНИЯ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… МЛН. РУБ.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2039" y="5205905"/>
            <a:ext cx="30516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ВИД ОБЕСПЕЧЕНИЯ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9959" y="5170514"/>
            <a:ext cx="348281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СУММА ОБЕСПЕЧЕНИЯ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… МЛН. РУБ.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4</a:t>
            </a:fld>
            <a:endParaRPr lang="ru-RU" sz="1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22" name="5-конечная звезда 21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552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1" y="6659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b="1" dirty="0" smtClean="0"/>
              <a:t>ПРЕДПОСЫЛКИ ДЛЯ РЕАЛИЗАЦИИ ПРОЕКТА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1" y="753419"/>
            <a:ext cx="17556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ВНЕШНИЕ: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1" y="1215084"/>
            <a:ext cx="10018713" cy="2773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Высокий </a:t>
            </a:r>
            <a:r>
              <a:rPr lang="ru-RU" dirty="0"/>
              <a:t>рыночный потенциал. Общий объём рынка -... </a:t>
            </a:r>
            <a:r>
              <a:rPr lang="ru-RU" dirty="0" smtClean="0"/>
              <a:t>млн/млрд/трлн. рублей</a:t>
            </a:r>
            <a:r>
              <a:rPr lang="ru-RU" dirty="0"/>
              <a:t>. Ежегодный рост составляет более...%</a:t>
            </a:r>
          </a:p>
          <a:p>
            <a:r>
              <a:rPr lang="ru-RU" dirty="0" smtClean="0"/>
              <a:t>Высокая </a:t>
            </a:r>
            <a:r>
              <a:rPr lang="ru-RU" dirty="0"/>
              <a:t>доля импортных товаров на рынке...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аналогов на российском рынке...</a:t>
            </a:r>
          </a:p>
          <a:p>
            <a:r>
              <a:rPr lang="ru-RU" dirty="0" smtClean="0"/>
              <a:t>Низкая </a:t>
            </a:r>
            <a:r>
              <a:rPr lang="ru-RU" dirty="0"/>
              <a:t>себестоимость по сравнению с конкурентами...</a:t>
            </a:r>
          </a:p>
          <a:p>
            <a:r>
              <a:rPr lang="ru-RU" dirty="0" smtClean="0"/>
              <a:t>Высокий </a:t>
            </a:r>
            <a:r>
              <a:rPr lang="ru-RU" dirty="0"/>
              <a:t>экспортный потенциал...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026863"/>
            <a:ext cx="22365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ВНУТРЕННИЕ: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38200" y="4257696"/>
            <a:ext cx="10018713" cy="214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Наличие высококвалифицированных специалистов...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Опыт </a:t>
            </a:r>
            <a:r>
              <a:rPr lang="ru-RU" dirty="0"/>
              <a:t>на рынке производимой продукции...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необходимых производственных мощностей...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5</a:t>
            </a:fld>
            <a:endParaRPr lang="ru-RU" sz="1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5" name="5-конечная звезда 14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748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5215" y="60706"/>
            <a:ext cx="10018713" cy="518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 smtClean="0"/>
              <a:t>ОПИСАНИЕ ПРОДУКТА</a:t>
            </a:r>
            <a:endParaRPr lang="ru-RU" sz="32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600" smtClean="0"/>
              <a:t>6</a:t>
            </a:fld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5215" y="3053102"/>
            <a:ext cx="10018713" cy="518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 smtClean="0"/>
              <a:t>ПОСТАВЩИКИ</a:t>
            </a:r>
            <a:endParaRPr lang="ru-RU" sz="32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75365" y="4876930"/>
            <a:ext cx="10018713" cy="518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 smtClean="0"/>
              <a:t>ПОТРЕБИТЕЛИ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5212" y="668073"/>
            <a:ext cx="103419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НАИМЕНОВАНИЕ ПРОДУКТА: </a:t>
            </a:r>
            <a:r>
              <a:rPr lang="ru-RU" sz="2000" b="1" dirty="0" smtClean="0"/>
              <a:t>Наименование и краткое описание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75365" y="1471329"/>
            <a:ext cx="53462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ПРЕИМУЩЕСТВА ПРОДУКТА: </a:t>
            </a:r>
            <a:r>
              <a:rPr lang="ru-RU" sz="2000" b="1" dirty="0" err="1" smtClean="0"/>
              <a:t>Тезисно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5213" y="2396890"/>
            <a:ext cx="98212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МЕСТО РАСПОЛОЖЕНИЯ ПРОИЗВОДСТВА: </a:t>
            </a:r>
            <a:r>
              <a:rPr lang="ru-RU" sz="2000" b="1" dirty="0" smtClean="0"/>
              <a:t>Место производства продукта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212" y="3951369"/>
            <a:ext cx="103419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Логотипы </a:t>
            </a:r>
            <a:r>
              <a:rPr lang="ru-RU" dirty="0"/>
              <a:t>компаний или список поставщиков сырья, </a:t>
            </a:r>
            <a:r>
              <a:rPr lang="ru-RU" dirty="0" smtClean="0"/>
              <a:t>оборудования как </a:t>
            </a:r>
            <a:r>
              <a:rPr lang="ru-RU" dirty="0"/>
              <a:t>российских, так и импортных.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5365" y="5710158"/>
            <a:ext cx="103419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Потенциальные новые потребители, </a:t>
            </a:r>
            <a:r>
              <a:rPr lang="ru-RU" dirty="0"/>
              <a:t>которые </a:t>
            </a:r>
            <a:r>
              <a:rPr lang="ru-RU" dirty="0" smtClean="0"/>
              <a:t>должны появиться </a:t>
            </a:r>
            <a:r>
              <a:rPr lang="ru-RU" dirty="0"/>
              <a:t>после реализации проекта.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24" name="5-конечная звезда 23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506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400" smtClean="0"/>
              <a:t>7</a:t>
            </a:fld>
            <a:endParaRPr lang="ru-RU" sz="1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42014" y="111764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/>
              <a:t>ФОТОМАТЕРИАЛЫ ПО ПРОЕКТУ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03237" y="805818"/>
            <a:ext cx="18096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ПРОДУКТ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7241" y="859793"/>
            <a:ext cx="26308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ПРОИЗВОДСТВО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7" name="5-конечная звезда 16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846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8</a:t>
            </a:fld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95374" y="402659"/>
            <a:ext cx="10549530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800" b="1" dirty="0" smtClean="0"/>
              <a:t>ОСНОВНЫЕ ФИНАНСОВЫЕ ПОКАЗАТЕЛИ ДЕЯТЕЛЬНОСТИ </a:t>
            </a:r>
            <a:r>
              <a:rPr lang="ru-RU" sz="2800" b="1" dirty="0"/>
              <a:t> </a:t>
            </a:r>
            <a:r>
              <a:rPr lang="ru-RU" sz="2800" b="1" dirty="0" smtClean="0"/>
              <a:t>КОМПАНИИ</a:t>
            </a:r>
            <a:endParaRPr lang="ru-RU" sz="2800" b="1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84244"/>
              </p:ext>
            </p:extLst>
          </p:nvPr>
        </p:nvGraphicFramePr>
        <p:xfrm>
          <a:off x="1484313" y="1371600"/>
          <a:ext cx="10056812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Лист" r:id="rId4" imgW="5120640" imgH="1668644" progId="Excel.Sheet.12">
                  <p:link updateAutomatic="1"/>
                </p:oleObj>
              </mc:Choice>
              <mc:Fallback>
                <p:oleObj name="Лист" r:id="rId4" imgW="5120640" imgH="166864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4313" y="1371600"/>
                        <a:ext cx="10056812" cy="3417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3108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4419-94EB-4A96-B13F-E8DE85778889}" type="slidenum">
              <a:rPr lang="ru-RU" sz="1800" smtClean="0"/>
              <a:t>9</a:t>
            </a:fld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7188" y="45720"/>
            <a:ext cx="10018713" cy="64008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b="1" dirty="0" smtClean="0"/>
              <a:t>СМЕТА ПРОЕКТА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906545"/>
              </p:ext>
            </p:extLst>
          </p:nvPr>
        </p:nvGraphicFramePr>
        <p:xfrm>
          <a:off x="1238250" y="1512888"/>
          <a:ext cx="1098073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Лист" r:id="rId3" imgW="8138314" imgH="678328" progId="Excel.Sheet.12">
                  <p:link updateAutomatic="1"/>
                </p:oleObj>
              </mc:Choice>
              <mc:Fallback>
                <p:oleObj name="Лист" r:id="rId3" imgW="8138314" imgH="6783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8250" y="1512888"/>
                        <a:ext cx="10980738" cy="138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928808" y="6219190"/>
            <a:ext cx="10244289" cy="48216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28807" y="6087291"/>
            <a:ext cx="10244290" cy="9980"/>
          </a:xfrm>
          <a:prstGeom prst="line">
            <a:avLst/>
          </a:prstGeom>
          <a:ln w="63500">
            <a:solidFill>
              <a:srgbClr val="E6A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" y="6001511"/>
            <a:ext cx="627890" cy="627890"/>
          </a:xfrm>
          <a:prstGeom prst="rect">
            <a:avLst/>
          </a:prstGeom>
        </p:spPr>
      </p:pic>
      <p:sp>
        <p:nvSpPr>
          <p:cNvPr id="16" name="5-конечная звезда 15"/>
          <p:cNvSpPr/>
          <p:nvPr/>
        </p:nvSpPr>
        <p:spPr>
          <a:xfrm>
            <a:off x="11237144" y="5914390"/>
            <a:ext cx="815520" cy="60833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6040079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627</TotalTime>
  <Words>252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Связи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Wingdings 2</vt:lpstr>
      <vt:lpstr>HDOfficeLightV0</vt:lpstr>
      <vt:lpstr>1_HDOfficeLightV0</vt:lpstr>
      <vt:lpstr>file:///d:\SYS\Desktop\Презентации%20ФРП\ТАБЛИЦЫ%20ДЛЯ%20ПРЕЗЕНТАЦИИ.xlsx!ФИН%20СОСТОЯНИЕ%20ОРГАНИЗАЦИИ!R1C1:R8C5</vt:lpstr>
      <vt:lpstr>file:///d:\SYS\Desktop\Презентации%20ФРП\ТАБЛИЦЫ%20ДЛЯ%20ПРЕЗЕНТАЦИИ.xlsx!СМЕТА%20ПРОЕКТА!R1C1:R3C4</vt:lpstr>
      <vt:lpstr>file:///d:\SYS\Desktop\Презентации%20ФРП\ТАБЛИЦЫ%20ДЛЯ%20ПРЕЗЕНТАЦИИ.xlsx!ПРОГНОЗ%20ВЫРУЧКИ%20ПО%20ПРОЕКТУ!%5bТАБЛИЦЫ%20ДЛЯ%20ПРЕЗЕНТАЦИИ.xlsx%5dПРОГНОЗ%20ВЫРУЧКИ%20ПО%20ПРОЕКТУ%20Диаграмма%201</vt:lpstr>
      <vt:lpstr>file:///d:\SYS\Desktop\Презентации%20ФРП\ТАБЛИЦЫ%20ДЛЯ%20ПРЕЗЕНТАЦИИ.xlsx!ЦЕЛЕВЫЕ%20ПОКАЗАТЕЛИ!R1C1:R6C10</vt:lpstr>
      <vt:lpstr>file:///d:\SYS\Desktop\Презентации%20ФРП\ТАБЛИЦЫ%20ДЛЯ%20ПРЕЗЕНТАЦИИ.xlsx!SWOT-АНАЛИЗ!R1C1:R16C2</vt:lpstr>
      <vt:lpstr>Лист</vt:lpstr>
      <vt:lpstr>Презентация PowerPoint</vt:lpstr>
      <vt:lpstr>О КОМПАНИИ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SMS</dc:creator>
  <cp:lastModifiedBy>Dmitriy Lebedev</cp:lastModifiedBy>
  <cp:revision>70</cp:revision>
  <dcterms:created xsi:type="dcterms:W3CDTF">2016-07-25T08:18:26Z</dcterms:created>
  <dcterms:modified xsi:type="dcterms:W3CDTF">2021-11-24T07:18:44Z</dcterms:modified>
</cp:coreProperties>
</file>